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20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75707-0C35-4F2B-95D1-4C194C7B01E5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D797F-7BB4-4720-B843-EA1ADE1FF4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85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D797F-7BB4-4720-B843-EA1ADE1FF4F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28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6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3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9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7964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17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3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9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1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7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68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66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5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2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08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4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20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  <p:sldLayoutId id="21474842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g"/><Relationship Id="rId7" Type="http://schemas.openxmlformats.org/officeDocument/2006/relationships/image" Target="https://deliberation.maregionsud.fr/Images_dcom/logo.gif" TargetMode="External"/><Relationship Id="rId12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emf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http://www.observatoire-eau-paca.org/epimg/w-200/docs/Logo/logo_cc_apt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 5"/>
          <p:cNvPicPr/>
          <p:nvPr/>
        </p:nvPicPr>
        <p:blipFill>
          <a:blip r:embed="rId2"/>
          <a:srcRect r="72195" b="39966"/>
          <a:stretch/>
        </p:blipFill>
        <p:spPr>
          <a:xfrm>
            <a:off x="878278" y="182111"/>
            <a:ext cx="1915138" cy="247842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 rot="20625850">
            <a:off x="1752078" y="1131011"/>
            <a:ext cx="11963880" cy="199909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67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strike="noStrike" spc="-1" dirty="0" smtClean="0">
                <a:solidFill>
                  <a:schemeClr val="accent1"/>
                </a:solidFill>
                <a:latin typeface="Calibri"/>
                <a:ea typeface="DejaVu Sans"/>
              </a:rPr>
              <a:t>CONCOURS</a:t>
            </a:r>
            <a:endParaRPr lang="en-US" sz="3200" b="1" strike="noStrike" spc="-1" dirty="0" smtClean="0">
              <a:solidFill>
                <a:srgbClr val="843C0B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990033"/>
                </a:solidFill>
                <a:latin typeface="Calibri"/>
                <a:ea typeface="DejaVu Sans"/>
              </a:rPr>
              <a:t>UN COUP DE POUCE </a:t>
            </a:r>
          </a:p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990033"/>
                </a:solidFill>
                <a:latin typeface="Calibri"/>
                <a:ea typeface="DejaVu Sans"/>
              </a:rPr>
              <a:t>POUR LA PLANÈTE !</a:t>
            </a:r>
            <a:endParaRPr lang="en-US" sz="3200" b="0" strike="noStrike" spc="-1" dirty="0" smtClean="0">
              <a:solidFill>
                <a:srgbClr val="990033"/>
              </a:solidFill>
              <a:latin typeface="Arial"/>
            </a:endParaRPr>
          </a:p>
        </p:txBody>
      </p:sp>
      <p:pic>
        <p:nvPicPr>
          <p:cNvPr id="117" name="Image 8"/>
          <p:cNvPicPr/>
          <p:nvPr/>
        </p:nvPicPr>
        <p:blipFill>
          <a:blip r:embed="rId3"/>
          <a:srcRect b="64009"/>
          <a:stretch/>
        </p:blipFill>
        <p:spPr>
          <a:xfrm>
            <a:off x="-5001960" y="4545371"/>
            <a:ext cx="17193960" cy="3165840"/>
          </a:xfrm>
          <a:prstGeom prst="rect">
            <a:avLst/>
          </a:prstGeom>
          <a:ln>
            <a:noFill/>
          </a:ln>
        </p:spPr>
      </p:pic>
      <p:sp>
        <p:nvSpPr>
          <p:cNvPr id="8" name="CustomShape 1"/>
          <p:cNvSpPr/>
          <p:nvPr/>
        </p:nvSpPr>
        <p:spPr>
          <a:xfrm>
            <a:off x="2626086" y="5836631"/>
            <a:ext cx="119638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/>
                <a:ea typeface="DejaVu Sans"/>
              </a:rPr>
              <a:t>Du 13 </a:t>
            </a:r>
            <a:r>
              <a:rPr lang="en-US" sz="3200" b="1" strike="noStrike" spc="-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/>
                <a:ea typeface="DejaVu Sans"/>
              </a:rPr>
              <a:t>janvier</a:t>
            </a:r>
            <a:r>
              <a:rPr lang="en-US" sz="3200" b="1" strike="noStrike" spc="-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/>
                <a:ea typeface="DejaVu Sans"/>
              </a:rPr>
              <a:t> au 04 </a:t>
            </a:r>
            <a:r>
              <a:rPr lang="en-US" sz="3200" b="1" strike="noStrike" spc="-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/>
                <a:ea typeface="DejaVu Sans"/>
              </a:rPr>
              <a:t>novembre</a:t>
            </a:r>
            <a:r>
              <a:rPr lang="en-US" sz="3200" b="1" strike="noStrike" spc="-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/>
                <a:ea typeface="DejaVu Sans"/>
              </a:rPr>
              <a:t> 2020</a:t>
            </a:r>
            <a:endParaRPr lang="en-US" sz="3200" b="0" strike="noStrike" spc="-1" dirty="0" smtClean="0">
              <a:solidFill>
                <a:schemeClr val="bg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49" y="605623"/>
            <a:ext cx="6028544" cy="6028542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2049884" y="3734419"/>
            <a:ext cx="119638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 smtClean="0">
                <a:latin typeface="Arial"/>
              </a:rPr>
              <a:t>Un nudge, </a:t>
            </a:r>
            <a:r>
              <a:rPr lang="en-US" sz="3200" b="0" strike="noStrike" spc="-1" dirty="0" err="1" smtClean="0">
                <a:latin typeface="Arial"/>
              </a:rPr>
              <a:t>c’est</a:t>
            </a:r>
            <a:r>
              <a:rPr lang="en-US" sz="3200" b="0" strike="noStrike" spc="-1" dirty="0" smtClean="0">
                <a:latin typeface="Arial"/>
              </a:rPr>
              <a:t> quoi ?</a:t>
            </a:r>
            <a:endParaRPr lang="en-US" sz="3200" b="0" strike="noStrike" spc="-1" dirty="0" smtClean="0">
              <a:latin typeface="Aria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 1"/>
          <p:cNvPicPr/>
          <p:nvPr/>
        </p:nvPicPr>
        <p:blipFill>
          <a:blip r:embed="rId2"/>
          <a:stretch/>
        </p:blipFill>
        <p:spPr>
          <a:xfrm>
            <a:off x="1195353" y="731"/>
            <a:ext cx="5142960" cy="685728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5744160" y="2286000"/>
            <a:ext cx="65167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 rot="21030600">
            <a:off x="7076520" y="540891"/>
            <a:ext cx="229032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NON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6932464" y="2099880"/>
            <a:ext cx="4907215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Car on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donne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un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conseil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n’est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pas un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moyen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détourné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et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c’est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toute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CONSCIENCE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qu’on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le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respecte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ou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pas! 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 rot="21030600">
            <a:off x="7088721" y="792886"/>
            <a:ext cx="156276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OUI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6863571" y="2088528"/>
            <a:ext cx="4038120" cy="4030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Car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votant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, 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on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colle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son chewing gum et INCONSCIEMMENT, on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est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amené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à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réduire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les “collages” sous les tables</a:t>
            </a: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Le 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levier :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ludique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4" y="1299834"/>
            <a:ext cx="6078239" cy="42675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  <p:bldP spid="1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 rot="21030600">
            <a:off x="6366240" y="955826"/>
            <a:ext cx="258948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NON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150600" y="2638440"/>
            <a:ext cx="5660280" cy="20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Car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sont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des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panneaux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d’interdiction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: le message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est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très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clair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et fait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appel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à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notre</a:t>
            </a: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conscience !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63" name="Image 4"/>
          <p:cNvPicPr/>
          <p:nvPr/>
        </p:nvPicPr>
        <p:blipFill>
          <a:blip r:embed="rId3"/>
          <a:stretch/>
        </p:blipFill>
        <p:spPr>
          <a:xfrm>
            <a:off x="1676520" y="414000"/>
            <a:ext cx="2590560" cy="2590560"/>
          </a:xfrm>
          <a:prstGeom prst="rect">
            <a:avLst/>
          </a:prstGeom>
          <a:ln>
            <a:noFill/>
          </a:ln>
        </p:spPr>
      </p:pic>
      <p:pic>
        <p:nvPicPr>
          <p:cNvPr id="164" name="Image 7"/>
          <p:cNvPicPr/>
          <p:nvPr/>
        </p:nvPicPr>
        <p:blipFill>
          <a:blip r:embed="rId4"/>
          <a:stretch/>
        </p:blipFill>
        <p:spPr>
          <a:xfrm>
            <a:off x="1676520" y="3223440"/>
            <a:ext cx="2874600" cy="287460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 rot="21030600">
            <a:off x="7537680" y="1054254"/>
            <a:ext cx="156276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OUI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7315200" y="2113708"/>
            <a:ext cx="4038120" cy="3045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Car, 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de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manière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visuelle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, on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est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amené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à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reproduire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le </a:t>
            </a:r>
            <a:r>
              <a:rPr lang="en-US" sz="32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geste</a:t>
            </a:r>
            <a:endParaRPr lang="en-US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32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Le levier : </a:t>
            </a:r>
            <a:r>
              <a:rPr lang="en-US" sz="32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la </a:t>
            </a:r>
            <a:r>
              <a:rPr lang="en-US" sz="32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responsabilité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3749" r="22898"/>
          <a:stretch/>
        </p:blipFill>
        <p:spPr>
          <a:xfrm>
            <a:off x="2328863" y="944999"/>
            <a:ext cx="3486150" cy="4886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 rot="21030600">
            <a:off x="7842600" y="704906"/>
            <a:ext cx="156276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OUI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7315200" y="2099880"/>
            <a:ext cx="403812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>
                <a:solidFill>
                  <a:srgbClr val="ED7D31"/>
                </a:solidFill>
                <a:latin typeface="Calibri"/>
                <a:ea typeface="DejaVu Sans"/>
              </a:rPr>
              <a:t>Car, de manière détournée, cela nous amène à réfléchir à ce qu’on mange </a:t>
            </a:r>
            <a:endParaRPr lang="en-US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>
                <a:solidFill>
                  <a:srgbClr val="ED7D31"/>
                </a:solidFill>
                <a:latin typeface="Calibri"/>
                <a:ea typeface="DejaVu Sans"/>
              </a:rPr>
              <a:t>Message : “Ce qui est dans le sac finira dans votre estomac”</a:t>
            </a:r>
            <a:endParaRPr lang="en-US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>
                <a:solidFill>
                  <a:srgbClr val="ED7D31"/>
                </a:solidFill>
                <a:latin typeface="Calibri"/>
                <a:ea typeface="DejaVu Sans"/>
              </a:rPr>
              <a:t>Le levier : la prise de conscience de l’importance de son alimentation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70" name="Image 7"/>
          <p:cNvPicPr/>
          <p:nvPr/>
        </p:nvPicPr>
        <p:blipFill>
          <a:blip r:embed="rId2"/>
          <a:stretch/>
        </p:blipFill>
        <p:spPr>
          <a:xfrm>
            <a:off x="2209680" y="945000"/>
            <a:ext cx="4596480" cy="469368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 rot="21030600">
            <a:off x="7837920" y="644426"/>
            <a:ext cx="229644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NON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7315200" y="2099880"/>
            <a:ext cx="403812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>
                <a:solidFill>
                  <a:srgbClr val="ED7D31"/>
                </a:solidFill>
                <a:latin typeface="Calibri"/>
                <a:ea typeface="DejaVu Sans"/>
              </a:rPr>
              <a:t>Car, c’est un conseil. </a:t>
            </a:r>
            <a:endParaRPr lang="en-US" sz="24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>
                <a:solidFill>
                  <a:srgbClr val="ED7D31"/>
                </a:solidFill>
                <a:latin typeface="Calibri"/>
                <a:ea typeface="DejaVu Sans"/>
              </a:rPr>
              <a:t>Ce qui pourrait être un nudge, c’est le fait de donner la quantité d’eau économisée à chaque lavage de dent: on est responsabilisé et donc amené à prendre conscience de son geste.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173" name="Image 4"/>
          <p:cNvPicPr/>
          <p:nvPr/>
        </p:nvPicPr>
        <p:blipFill>
          <a:blip r:embed="rId2"/>
          <a:stretch/>
        </p:blipFill>
        <p:spPr>
          <a:xfrm>
            <a:off x="1371600" y="1391760"/>
            <a:ext cx="5638320" cy="412416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8"/>
          <p:cNvPicPr/>
          <p:nvPr/>
        </p:nvPicPr>
        <p:blipFill>
          <a:blip r:embed="rId2"/>
          <a:srcRect b="64009"/>
          <a:stretch/>
        </p:blipFill>
        <p:spPr>
          <a:xfrm>
            <a:off x="-270186" y="4494859"/>
            <a:ext cx="17193960" cy="3165840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8759" y="4039570"/>
            <a:ext cx="7004937" cy="1822396"/>
          </a:xfrm>
        </p:spPr>
        <p:txBody>
          <a:bodyPr>
            <a:normAutofit/>
          </a:bodyPr>
          <a:lstStyle/>
          <a:p>
            <a:r>
              <a:rPr lang="fr-FR" sz="3200" b="1" spc="-1" dirty="0">
                <a:solidFill>
                  <a:srgbClr val="990033"/>
                </a:solidFill>
                <a:latin typeface="Calibri"/>
                <a:ea typeface="DejaVu Sans"/>
                <a:cs typeface="+mn-cs"/>
              </a:rPr>
              <a:t>ET </a:t>
            </a:r>
            <a:r>
              <a:rPr lang="fr-FR" sz="3200" b="1" spc="-1" dirty="0" smtClean="0">
                <a:solidFill>
                  <a:srgbClr val="990033"/>
                </a:solidFill>
                <a:latin typeface="Calibri"/>
                <a:ea typeface="DejaVu Sans"/>
                <a:cs typeface="+mn-cs"/>
              </a:rPr>
              <a:t>MAINTENANT…À VOUS </a:t>
            </a:r>
            <a:r>
              <a:rPr lang="fr-FR" sz="3200" b="1" spc="-1" dirty="0">
                <a:solidFill>
                  <a:srgbClr val="990033"/>
                </a:solidFill>
                <a:latin typeface="Calibri"/>
                <a:ea typeface="DejaVu Sans"/>
                <a:cs typeface="+mn-cs"/>
              </a:rPr>
              <a:t>DE JOUER !</a:t>
            </a:r>
          </a:p>
        </p:txBody>
      </p:sp>
      <p:sp>
        <p:nvSpPr>
          <p:cNvPr id="6" name="CustomShape 1"/>
          <p:cNvSpPr/>
          <p:nvPr/>
        </p:nvSpPr>
        <p:spPr>
          <a:xfrm rot="21030600">
            <a:off x="1657348" y="1980086"/>
            <a:ext cx="8683645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spc="-1" dirty="0" smtClean="0">
                <a:latin typeface="Calibri"/>
                <a:ea typeface="DejaVu Sans"/>
              </a:rPr>
              <a:t>MERCI </a:t>
            </a:r>
          </a:p>
          <a:p>
            <a:pPr>
              <a:lnSpc>
                <a:spcPct val="100000"/>
              </a:lnSpc>
            </a:pPr>
            <a:r>
              <a:rPr lang="en-US" sz="6000" spc="-1" dirty="0" smtClean="0">
                <a:latin typeface="Calibri"/>
                <a:ea typeface="DejaVu Sans"/>
              </a:rPr>
              <a:t>POUR VOTRE ATTENTION !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1" t="-416" r="35794" b="63785"/>
          <a:stretch/>
        </p:blipFill>
        <p:spPr>
          <a:xfrm>
            <a:off x="10409593" y="-29178"/>
            <a:ext cx="1196406" cy="1698317"/>
          </a:xfrm>
          <a:prstGeom prst="rect">
            <a:avLst/>
          </a:prstGeom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7428487" y="5861966"/>
            <a:ext cx="4440237" cy="827087"/>
            <a:chOff x="2242" y="1054"/>
            <a:chExt cx="6994" cy="1303"/>
          </a:xfrm>
        </p:grpSpPr>
        <p:pic>
          <p:nvPicPr>
            <p:cNvPr id="1028" name="Picture 4" descr="Logo_PNR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" y="1054"/>
              <a:ext cx="930" cy="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" y="1399"/>
              <a:ext cx="851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 descr="Résultat de recherche d'images pour &quot;Region sud&quot;"/>
            <p:cNvPicPr>
              <a:picLocks noChangeAspect="1" noChangeArrowheads="1"/>
            </p:cNvPicPr>
            <p:nvPr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" y="1329"/>
              <a:ext cx="1783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 descr="Image associée"/>
            <p:cNvPicPr>
              <a:picLocks noChangeAspect="1" noChangeArrowheads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" y="1422"/>
              <a:ext cx="834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RB Luberon Lur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" y="1620"/>
              <a:ext cx="57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 descr="Logo Géoparc mondial Luberon F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" y="1562"/>
              <a:ext cx="942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 descr="logo SEDEL ver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" y="1562"/>
              <a:ext cx="491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30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715321" y="567071"/>
            <a:ext cx="1187352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chemeClr val="accent1"/>
                </a:solidFill>
                <a:latin typeface="Calibri"/>
                <a:ea typeface="DejaVu Sans"/>
              </a:rPr>
              <a:t>Au fait, </a:t>
            </a:r>
            <a:endParaRPr lang="en-US" sz="4000" b="0" strike="noStrike" spc="-1" dirty="0">
              <a:solidFill>
                <a:schemeClr val="accent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0" strike="noStrike" spc="-1" dirty="0" err="1">
                <a:solidFill>
                  <a:schemeClr val="accent1"/>
                </a:solidFill>
                <a:latin typeface="Calibri"/>
                <a:ea typeface="DejaVu Sans"/>
              </a:rPr>
              <a:t>c’est</a:t>
            </a:r>
            <a:r>
              <a:rPr lang="en-US" sz="4000" b="0" strike="noStrike" spc="-1" dirty="0">
                <a:solidFill>
                  <a:schemeClr val="accent1"/>
                </a:solidFill>
                <a:latin typeface="Calibri"/>
                <a:ea typeface="DejaVu Sans"/>
              </a:rPr>
              <a:t> quoi un « nudge » ?</a:t>
            </a:r>
            <a:endParaRPr lang="en-US" sz="4000" b="0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2749881" y="1671141"/>
            <a:ext cx="590220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latin typeface="Calibri"/>
                <a:ea typeface="DejaVu Sans"/>
              </a:rPr>
              <a:t>C’est</a:t>
            </a:r>
            <a:r>
              <a:rPr lang="en-US" sz="2800" b="0" strike="noStrike" spc="-1" dirty="0">
                <a:latin typeface="Calibri"/>
                <a:ea typeface="DejaVu Sans"/>
              </a:rPr>
              <a:t> un mot </a:t>
            </a:r>
            <a:r>
              <a:rPr lang="en-US" sz="2800" b="0" strike="noStrike" spc="-1" dirty="0" err="1">
                <a:latin typeface="Calibri"/>
                <a:ea typeface="DejaVu Sans"/>
              </a:rPr>
              <a:t>anglais</a:t>
            </a:r>
            <a:r>
              <a:rPr lang="en-US" sz="2800" b="0" strike="noStrike" spc="-1" dirty="0">
                <a:latin typeface="Calibri"/>
                <a:ea typeface="DejaVu Sans"/>
              </a:rPr>
              <a:t> qui se </a:t>
            </a:r>
            <a:r>
              <a:rPr lang="en-US" sz="2800" b="0" strike="noStrike" spc="-1" dirty="0" err="1">
                <a:latin typeface="Calibri"/>
                <a:ea typeface="DejaVu Sans"/>
              </a:rPr>
              <a:t>traduirait</a:t>
            </a:r>
            <a:r>
              <a:rPr lang="en-US" sz="2800" b="0" strike="noStrike" spc="-1" dirty="0">
                <a:latin typeface="Calibri"/>
                <a:ea typeface="DejaVu Sans"/>
              </a:rPr>
              <a:t> par « </a:t>
            </a:r>
            <a:r>
              <a:rPr lang="en-US" sz="2800" b="1" strike="noStrike" spc="-1" dirty="0">
                <a:latin typeface="Calibri"/>
                <a:ea typeface="DejaVu Sans"/>
              </a:rPr>
              <a:t>Coup de </a:t>
            </a:r>
            <a:r>
              <a:rPr lang="en-US" sz="2800" b="1" strike="noStrike" spc="-1" dirty="0" err="1">
                <a:latin typeface="Calibri"/>
                <a:ea typeface="DejaVu Sans"/>
              </a:rPr>
              <a:t>pouce</a:t>
            </a:r>
            <a:r>
              <a:rPr lang="en-US" sz="2800" b="0" strike="noStrike" spc="-1" dirty="0">
                <a:latin typeface="Calibri"/>
                <a:ea typeface="DejaVu Sans"/>
              </a:rPr>
              <a:t> » </a:t>
            </a:r>
            <a:r>
              <a:rPr lang="en-US" sz="2800" b="0" strike="noStrike" spc="-1" dirty="0" err="1">
                <a:latin typeface="Calibri"/>
                <a:ea typeface="DejaVu Sans"/>
              </a:rPr>
              <a:t>en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latin typeface="Calibri"/>
                <a:ea typeface="DejaVu Sans"/>
              </a:rPr>
              <a:t>français</a:t>
            </a:r>
            <a:r>
              <a:rPr lang="en-US" sz="2800" b="0" strike="noStrike" spc="-1" dirty="0">
                <a:latin typeface="Calibri"/>
                <a:ea typeface="DejaVu Sans"/>
              </a:rPr>
              <a:t>.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latin typeface="Calibri"/>
                <a:ea typeface="DejaVu Sans"/>
              </a:rPr>
              <a:t>C’est</a:t>
            </a:r>
            <a:r>
              <a:rPr lang="en-US" sz="2800" b="0" strike="noStrike" spc="-1" dirty="0">
                <a:latin typeface="Calibri"/>
                <a:ea typeface="DejaVu Sans"/>
              </a:rPr>
              <a:t> un </a:t>
            </a:r>
            <a:r>
              <a:rPr lang="en-US" sz="2800" b="0" strike="noStrike" spc="-1" dirty="0" err="1">
                <a:latin typeface="Calibri"/>
                <a:ea typeface="DejaVu Sans"/>
              </a:rPr>
              <a:t>outil</a:t>
            </a:r>
            <a:r>
              <a:rPr lang="en-US" sz="2800" b="0" strike="noStrike" spc="-1" dirty="0">
                <a:latin typeface="Calibri"/>
                <a:ea typeface="DejaVu Sans"/>
              </a:rPr>
              <a:t>, le plus </a:t>
            </a:r>
            <a:r>
              <a:rPr lang="en-US" sz="2800" b="0" strike="noStrike" spc="-1" dirty="0" err="1">
                <a:latin typeface="Calibri"/>
                <a:ea typeface="DejaVu Sans"/>
              </a:rPr>
              <a:t>souvent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latin typeface="Calibri"/>
                <a:ea typeface="DejaVu Sans"/>
              </a:rPr>
              <a:t>visuel</a:t>
            </a:r>
            <a:r>
              <a:rPr lang="en-US" sz="2800" b="0" strike="noStrike" spc="-1" dirty="0">
                <a:latin typeface="Calibri"/>
                <a:ea typeface="DejaVu Sans"/>
              </a:rPr>
              <a:t>, pour changer les </a:t>
            </a:r>
            <a:r>
              <a:rPr lang="en-US" sz="2800" b="0" strike="noStrike" spc="-1" dirty="0" err="1">
                <a:latin typeface="Calibri"/>
                <a:ea typeface="DejaVu Sans"/>
              </a:rPr>
              <a:t>comportements</a:t>
            </a:r>
            <a:r>
              <a:rPr lang="en-US" sz="2800" b="0" strike="noStrike" spc="-1" dirty="0">
                <a:latin typeface="Calibri"/>
                <a:ea typeface="DejaVu Sans"/>
              </a:rPr>
              <a:t> et influencer un </a:t>
            </a:r>
            <a:r>
              <a:rPr lang="en-US" sz="2800" b="0" strike="noStrike" spc="-1" dirty="0" err="1">
                <a:latin typeface="Calibri"/>
                <a:ea typeface="DejaVu Sans"/>
              </a:rPr>
              <a:t>choix</a:t>
            </a:r>
            <a:r>
              <a:rPr lang="en-US" sz="2800" b="0" strike="noStrike" spc="-1" dirty="0">
                <a:latin typeface="Calibri"/>
                <a:ea typeface="DejaVu Sans"/>
              </a:rPr>
              <a:t> de </a:t>
            </a:r>
            <a:r>
              <a:rPr lang="en-US" sz="2800" b="0" strike="noStrike" spc="-1" dirty="0" err="1">
                <a:latin typeface="Calibri"/>
                <a:ea typeface="DejaVu Sans"/>
              </a:rPr>
              <a:t>manière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1" strike="noStrike" spc="-1" dirty="0">
                <a:latin typeface="Calibri"/>
                <a:ea typeface="DejaVu Sans"/>
              </a:rPr>
              <a:t>INCONSCIENTE </a:t>
            </a:r>
            <a:r>
              <a:rPr lang="en-US" sz="2800" b="1" strike="noStrike" spc="-1" dirty="0" err="1">
                <a:latin typeface="Calibri"/>
                <a:ea typeface="DejaVu Sans"/>
              </a:rPr>
              <a:t>ou</a:t>
            </a:r>
            <a:r>
              <a:rPr lang="en-US" sz="2800" b="1" strike="noStrike" spc="-1" dirty="0">
                <a:latin typeface="Calibri"/>
                <a:ea typeface="DejaVu Sans"/>
              </a:rPr>
              <a:t> DETOURNEE. </a:t>
            </a:r>
            <a:endParaRPr lang="en-US" sz="2800" b="1" spc="-1" dirty="0"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endParaRPr lang="en-US" sz="2800" b="1" strike="noStrike" spc="-1" dirty="0" smtClean="0"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2800" b="1" strike="noStrike" spc="-1" dirty="0" smtClean="0">
                <a:latin typeface="Calibri"/>
                <a:ea typeface="DejaVu Sans"/>
              </a:rPr>
              <a:t>Ce </a:t>
            </a:r>
            <a:r>
              <a:rPr lang="en-US" sz="2800" b="1" strike="noStrike" spc="-1" dirty="0" err="1">
                <a:latin typeface="Calibri"/>
                <a:ea typeface="DejaVu Sans"/>
              </a:rPr>
              <a:t>n’est</a:t>
            </a:r>
            <a:r>
              <a:rPr lang="en-US" sz="2800" b="1" strike="noStrike" spc="-1" dirty="0">
                <a:latin typeface="Calibri"/>
                <a:ea typeface="DejaVu Sans"/>
              </a:rPr>
              <a:t> </a:t>
            </a:r>
            <a:r>
              <a:rPr lang="en-US" sz="2800" b="1" strike="noStrike" spc="-1" dirty="0" err="1" smtClean="0">
                <a:latin typeface="Calibri"/>
                <a:ea typeface="DejaVu Sans"/>
              </a:rPr>
              <a:t>donc</a:t>
            </a:r>
            <a:r>
              <a:rPr lang="en-US" sz="2800" b="1" strike="noStrike" spc="-1" dirty="0" smtClean="0">
                <a:latin typeface="Calibri"/>
                <a:ea typeface="DejaVu Sans"/>
              </a:rPr>
              <a:t> pas </a:t>
            </a:r>
            <a:r>
              <a:rPr lang="en-US" sz="2800" b="1" strike="noStrike" spc="-1" dirty="0">
                <a:latin typeface="Calibri"/>
                <a:ea typeface="DejaVu Sans"/>
              </a:rPr>
              <a:t>un </a:t>
            </a:r>
            <a:r>
              <a:rPr lang="en-US" sz="2800" b="1" strike="noStrike" spc="-1" dirty="0" err="1" smtClean="0">
                <a:latin typeface="Calibri"/>
                <a:ea typeface="DejaVu Sans"/>
              </a:rPr>
              <a:t>conseil</a:t>
            </a:r>
            <a:r>
              <a:rPr lang="en-US" sz="2800" b="1" strike="noStrike" spc="-1" dirty="0" smtClean="0">
                <a:latin typeface="Calibri"/>
                <a:ea typeface="DejaVu Sans"/>
              </a:rPr>
              <a:t>, </a:t>
            </a:r>
            <a:r>
              <a:rPr lang="en-US" sz="2800" b="1" strike="noStrike" spc="-1" dirty="0" err="1">
                <a:latin typeface="Calibri"/>
                <a:ea typeface="DejaVu Sans"/>
              </a:rPr>
              <a:t>ni</a:t>
            </a:r>
            <a:r>
              <a:rPr lang="en-US" sz="2800" b="1" strike="noStrike" spc="-1" dirty="0">
                <a:latin typeface="Calibri"/>
                <a:ea typeface="DejaVu Sans"/>
              </a:rPr>
              <a:t> </a:t>
            </a:r>
            <a:r>
              <a:rPr lang="en-US" sz="2800" b="1" strike="noStrike" spc="-1" dirty="0" err="1">
                <a:latin typeface="Calibri"/>
                <a:ea typeface="DejaVu Sans"/>
              </a:rPr>
              <a:t>une</a:t>
            </a:r>
            <a:r>
              <a:rPr lang="en-US" sz="2800" b="1" strike="noStrike" spc="-1" dirty="0">
                <a:latin typeface="Calibri"/>
                <a:ea typeface="DejaVu Sans"/>
              </a:rPr>
              <a:t> interdiction.</a:t>
            </a:r>
            <a:endParaRPr lang="en-US" sz="28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302" r="71099" b="66982"/>
          <a:stretch/>
        </p:blipFill>
        <p:spPr>
          <a:xfrm>
            <a:off x="10178321" y="148"/>
            <a:ext cx="1229195" cy="188905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 3"/>
          <p:cNvPicPr/>
          <p:nvPr/>
        </p:nvPicPr>
        <p:blipFill>
          <a:blip r:embed="rId3"/>
          <a:stretch/>
        </p:blipFill>
        <p:spPr>
          <a:xfrm>
            <a:off x="644197" y="540848"/>
            <a:ext cx="3462675" cy="2955963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 rot="21030600">
            <a:off x="192360" y="3787514"/>
            <a:ext cx="360540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Et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toi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,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tu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choisirais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l’escalier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ou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l’escalator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? </a:t>
            </a:r>
            <a:endParaRPr lang="en-US" sz="2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pic>
        <p:nvPicPr>
          <p:cNvPr id="124" name="Image 4"/>
          <p:cNvPicPr/>
          <p:nvPr/>
        </p:nvPicPr>
        <p:blipFill>
          <a:blip r:embed="rId4"/>
          <a:stretch/>
        </p:blipFill>
        <p:spPr>
          <a:xfrm>
            <a:off x="4362121" y="520566"/>
            <a:ext cx="4462566" cy="2976245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3661601" y="4339100"/>
            <a:ext cx="651672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latin typeface="Calibri"/>
                <a:ea typeface="DejaVu Sans"/>
              </a:rPr>
              <a:t>Qu’est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latin typeface="Calibri"/>
                <a:ea typeface="DejaVu Sans"/>
              </a:rPr>
              <a:t>ce</a:t>
            </a:r>
            <a:r>
              <a:rPr lang="en-US" sz="2800" b="0" strike="noStrike" spc="-1" dirty="0">
                <a:latin typeface="Calibri"/>
                <a:ea typeface="DejaVu Sans"/>
              </a:rPr>
              <a:t> qui </a:t>
            </a:r>
            <a:r>
              <a:rPr lang="en-US" sz="2800" b="0" strike="noStrike" spc="-1" dirty="0" err="1">
                <a:latin typeface="Calibri"/>
                <a:ea typeface="DejaVu Sans"/>
              </a:rPr>
              <a:t>t’a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latin typeface="Calibri"/>
                <a:ea typeface="DejaVu Sans"/>
              </a:rPr>
              <a:t>influencé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smtClean="0">
                <a:latin typeface="Calibri"/>
                <a:ea typeface="DejaVu Sans"/>
              </a:rPr>
              <a:t>et</a:t>
            </a:r>
          </a:p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latin typeface="Calibri"/>
                <a:ea typeface="DejaVu Sans"/>
              </a:rPr>
              <a:t>a </a:t>
            </a:r>
            <a:r>
              <a:rPr lang="en-US" sz="2800" b="0" strike="noStrike" spc="-1" dirty="0" err="1">
                <a:latin typeface="Calibri"/>
                <a:ea typeface="DejaVu Sans"/>
              </a:rPr>
              <a:t>finalement</a:t>
            </a:r>
            <a:r>
              <a:rPr lang="en-US" sz="2800" b="0" strike="noStrike" spc="-1" dirty="0"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latin typeface="Calibri"/>
                <a:ea typeface="DejaVu Sans"/>
              </a:rPr>
              <a:t>dicté</a:t>
            </a:r>
            <a:r>
              <a:rPr lang="en-US" sz="2800" b="0" strike="noStrike" spc="-1" dirty="0">
                <a:latin typeface="Calibri"/>
                <a:ea typeface="DejaVu Sans"/>
              </a:rPr>
              <a:t> ton </a:t>
            </a:r>
            <a:r>
              <a:rPr lang="en-US" sz="2800" b="0" strike="noStrike" spc="-1" dirty="0" err="1">
                <a:latin typeface="Calibri"/>
                <a:ea typeface="DejaVu Sans"/>
              </a:rPr>
              <a:t>choix</a:t>
            </a:r>
            <a:r>
              <a:rPr lang="en-US" sz="2800" b="0" strike="noStrike" spc="-1" dirty="0">
                <a:latin typeface="Calibri"/>
                <a:ea typeface="DejaVu Sans"/>
              </a:rPr>
              <a:t> ? 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3661601" y="5296207"/>
            <a:ext cx="660168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On 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a </a:t>
            </a:r>
            <a:r>
              <a:rPr lang="en-US" sz="28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questionné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ton </a:t>
            </a:r>
            <a:r>
              <a:rPr lang="en-US" sz="28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attitude et </a:t>
            </a:r>
            <a:br>
              <a:rPr lang="en-US" sz="28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</a:br>
            <a:r>
              <a:rPr lang="en-US" sz="28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on </a:t>
            </a:r>
            <a:r>
              <a:rPr lang="en-US" sz="28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t’a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encouragé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à </a:t>
            </a:r>
            <a:r>
              <a:rPr lang="en-US" sz="28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prendre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l’escalier</a:t>
            </a:r>
            <a:r>
              <a:rPr lang="en-US" sz="28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!</a:t>
            </a:r>
            <a:endParaRPr lang="en-US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pic>
        <p:nvPicPr>
          <p:cNvPr id="127" name="Image 9"/>
          <p:cNvPicPr/>
          <p:nvPr/>
        </p:nvPicPr>
        <p:blipFill>
          <a:blip r:embed="rId5"/>
          <a:stretch/>
        </p:blipFill>
        <p:spPr>
          <a:xfrm>
            <a:off x="9267120" y="2966431"/>
            <a:ext cx="2906443" cy="3891569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9986724" y="0"/>
            <a:ext cx="1160247" cy="1986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5" grpId="0"/>
      <p:bldP spid="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 rot="21030600">
            <a:off x="778410" y="4154553"/>
            <a:ext cx="6057386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Est-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ce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que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cela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te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donne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envie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d’emprunter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le passage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piéton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?</a:t>
            </a:r>
            <a:endParaRPr lang="en-US" sz="2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6068638" y="4191618"/>
            <a:ext cx="4664622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latin typeface="Calibri"/>
                <a:ea typeface="DejaVu Sans"/>
              </a:rPr>
              <a:t>Qu’est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ce</a:t>
            </a:r>
            <a:r>
              <a:rPr lang="en-US" sz="2400" b="0" strike="noStrike" spc="-1" dirty="0">
                <a:latin typeface="Calibri"/>
                <a:ea typeface="DejaVu Sans"/>
              </a:rPr>
              <a:t> qui </a:t>
            </a:r>
            <a:r>
              <a:rPr lang="en-US" sz="2400" b="0" strike="noStrike" spc="-1" dirty="0" err="1">
                <a:latin typeface="Calibri"/>
                <a:ea typeface="DejaVu Sans"/>
              </a:rPr>
              <a:t>t’a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influencé</a:t>
            </a:r>
            <a:r>
              <a:rPr lang="en-US" sz="2400" b="0" strike="noStrike" spc="-1" dirty="0">
                <a:latin typeface="Calibri"/>
                <a:ea typeface="DejaVu Sans"/>
              </a:rPr>
              <a:t> et </a:t>
            </a:r>
            <a:endParaRPr lang="en-US" sz="2400" b="0" strike="noStrike" spc="-1" dirty="0" smtClean="0"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 smtClean="0">
                <a:latin typeface="Calibri"/>
                <a:ea typeface="DejaVu Sans"/>
              </a:rPr>
              <a:t>qui </a:t>
            </a:r>
            <a:r>
              <a:rPr lang="en-US" sz="2400" b="0" strike="noStrike" spc="-1" dirty="0">
                <a:latin typeface="Calibri"/>
                <a:ea typeface="DejaVu Sans"/>
              </a:rPr>
              <a:t>a </a:t>
            </a:r>
            <a:r>
              <a:rPr lang="en-US" sz="2400" b="0" strike="noStrike" spc="-1" dirty="0" err="1">
                <a:latin typeface="Calibri"/>
                <a:ea typeface="DejaVu Sans"/>
              </a:rPr>
              <a:t>finalement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dicté</a:t>
            </a:r>
            <a:r>
              <a:rPr lang="en-US" sz="2400" b="0" strike="noStrike" spc="-1" dirty="0">
                <a:latin typeface="Calibri"/>
                <a:ea typeface="DejaVu Sans"/>
              </a:rPr>
              <a:t> ton </a:t>
            </a:r>
            <a:r>
              <a:rPr lang="en-US" sz="2400" b="0" strike="noStrike" spc="-1" dirty="0" err="1">
                <a:latin typeface="Calibri"/>
                <a:ea typeface="DejaVu Sans"/>
              </a:rPr>
              <a:t>choix</a:t>
            </a:r>
            <a:r>
              <a:rPr lang="en-US" sz="2400" b="0" strike="noStrike" spc="-1" dirty="0">
                <a:latin typeface="Calibri"/>
                <a:ea typeface="DejaVu Sans"/>
              </a:rPr>
              <a:t> ? 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6068638" y="5106728"/>
            <a:ext cx="4889172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changeant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la 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perception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visuelle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on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t’a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donné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envie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 traverser à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cet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endroit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précis.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99"/>
          <a:stretch/>
        </p:blipFill>
        <p:spPr>
          <a:xfrm>
            <a:off x="1716887" y="285599"/>
            <a:ext cx="8298865" cy="37540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10393124" y="-4024"/>
            <a:ext cx="1160247" cy="1986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1"/>
          <p:cNvPicPr/>
          <p:nvPr/>
        </p:nvPicPr>
        <p:blipFill>
          <a:blip r:embed="rId2"/>
          <a:stretch/>
        </p:blipFill>
        <p:spPr>
          <a:xfrm>
            <a:off x="1440248" y="407400"/>
            <a:ext cx="5934911" cy="3560792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 rot="21030600">
            <a:off x="632344" y="4615248"/>
            <a:ext cx="496188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A quoi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veut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-on que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tu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fasses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attention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en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prenant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du papier ?</a:t>
            </a:r>
            <a:endParaRPr lang="en-US" sz="2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894280" y="4212720"/>
            <a:ext cx="65167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latin typeface="Calibri"/>
                <a:ea typeface="DejaVu Sans"/>
              </a:rPr>
              <a:t>Qu’est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ce</a:t>
            </a:r>
            <a:r>
              <a:rPr lang="en-US" sz="2400" b="0" strike="noStrike" spc="-1" dirty="0">
                <a:latin typeface="Calibri"/>
                <a:ea typeface="DejaVu Sans"/>
              </a:rPr>
              <a:t> qui </a:t>
            </a:r>
            <a:r>
              <a:rPr lang="en-US" sz="2400" b="0" strike="noStrike" spc="-1" dirty="0" err="1">
                <a:latin typeface="Calibri"/>
                <a:ea typeface="DejaVu Sans"/>
              </a:rPr>
              <a:t>t’a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influencé</a:t>
            </a:r>
            <a:r>
              <a:rPr lang="en-US" sz="2400" b="0" strike="noStrike" spc="-1" dirty="0">
                <a:latin typeface="Calibri"/>
                <a:ea typeface="DejaVu Sans"/>
              </a:rPr>
              <a:t> pour faire des </a:t>
            </a:r>
            <a:r>
              <a:rPr lang="en-US" sz="2400" b="0" strike="noStrike" spc="-1" dirty="0" err="1">
                <a:latin typeface="Calibri"/>
                <a:ea typeface="DejaVu Sans"/>
              </a:rPr>
              <a:t>économies</a:t>
            </a:r>
            <a:r>
              <a:rPr lang="en-US" sz="2400" b="0" strike="noStrike" spc="-1" dirty="0">
                <a:latin typeface="Calibri"/>
                <a:ea typeface="DejaVu Sans"/>
              </a:rPr>
              <a:t> de papier ?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894280" y="4971600"/>
            <a:ext cx="65167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reliant le papier à son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origine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on a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questionné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l’utilisateur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face à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sa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responsabilité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dans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la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disparition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forêts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et on a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joué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sur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l’affectif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.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10393124" y="-4024"/>
            <a:ext cx="1160247" cy="19864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 rot="21030600">
            <a:off x="1065043" y="4305828"/>
            <a:ext cx="4961880" cy="2245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Pourquoi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est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-on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amené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 à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réfléchir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avant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 de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jeter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 smtClean="0">
                <a:solidFill>
                  <a:schemeClr val="accent3"/>
                </a:solidFill>
                <a:latin typeface="Calibri"/>
                <a:ea typeface="DejaVu Sans"/>
              </a:rPr>
              <a:t>quelque</a:t>
            </a:r>
            <a:r>
              <a:rPr lang="en-US" sz="2800" b="0" strike="noStrike" spc="-1" dirty="0" smtClean="0">
                <a:solidFill>
                  <a:schemeClr val="accent3"/>
                </a:solidFill>
                <a:latin typeface="Calibri"/>
                <a:ea typeface="DejaVu Sans"/>
              </a:rPr>
              <a:t> chose 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dans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cette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bouche </a:t>
            </a:r>
            <a:r>
              <a:rPr lang="en-US" sz="2800" b="0" strike="noStrike" spc="-1" dirty="0" err="1">
                <a:solidFill>
                  <a:schemeClr val="accent3"/>
                </a:solidFill>
                <a:latin typeface="Calibri"/>
                <a:ea typeface="DejaVu Sans"/>
              </a:rPr>
              <a:t>d’égout</a:t>
            </a:r>
            <a:r>
              <a:rPr lang="en-US" sz="28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 ?</a:t>
            </a:r>
            <a:endParaRPr lang="en-US" sz="2800" b="0" strike="noStrike" spc="-1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7259713" y="3200886"/>
            <a:ext cx="6516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latin typeface="Calibri"/>
                <a:ea typeface="DejaVu Sans"/>
              </a:rPr>
              <a:t>Qu’est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ce</a:t>
            </a:r>
            <a:r>
              <a:rPr lang="en-US" sz="2400" b="0" strike="noStrike" spc="-1" dirty="0">
                <a:latin typeface="Calibri"/>
                <a:ea typeface="DejaVu Sans"/>
              </a:rPr>
              <a:t> qui </a:t>
            </a:r>
            <a:r>
              <a:rPr lang="en-US" sz="2400" b="0" strike="noStrike" spc="-1" dirty="0" err="1">
                <a:latin typeface="Calibri"/>
                <a:ea typeface="DejaVu Sans"/>
              </a:rPr>
              <a:t>t’a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influencé</a:t>
            </a:r>
            <a:r>
              <a:rPr lang="en-US" sz="2400" b="0" strike="noStrike" spc="-1" dirty="0">
                <a:latin typeface="Calibri"/>
                <a:ea typeface="DejaVu Sans"/>
              </a:rPr>
              <a:t> ?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5971082" y="3880520"/>
            <a:ext cx="6006059" cy="3045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Ce sticker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interpelle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le passant. </a:t>
            </a: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Il </a:t>
            </a:r>
            <a:r>
              <a:rPr lang="en-US" sz="24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montre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qu’un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 smtClean="0">
                <a:solidFill>
                  <a:srgbClr val="ED7D31"/>
                </a:solidFill>
                <a:latin typeface="Calibri"/>
                <a:ea typeface="DejaVu Sans"/>
              </a:rPr>
              <a:t>déchet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peut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arriver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jusqu’à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la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mer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par les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canalisations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qui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recueillent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les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eaux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pluie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(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même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si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celles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-ci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sont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traitées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)</a:t>
            </a:r>
            <a:endParaRPr lang="en-US" sz="2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Le message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est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« la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mer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n’est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pas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une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poubelle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 ».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" y="550924"/>
            <a:ext cx="4981029" cy="33612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10393124" y="-4024"/>
            <a:ext cx="1160247" cy="1986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2"/>
          <p:cNvPicPr/>
          <p:nvPr/>
        </p:nvPicPr>
        <p:blipFill>
          <a:blip r:embed="rId2"/>
          <a:stretch/>
        </p:blipFill>
        <p:spPr>
          <a:xfrm>
            <a:off x="770636" y="562869"/>
            <a:ext cx="4178880" cy="293112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6706320" y="4576926"/>
            <a:ext cx="548568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 dirty="0">
                <a:latin typeface="Calibri"/>
                <a:ea typeface="DejaVu Sans"/>
              </a:rPr>
              <a:t>Pour </a:t>
            </a:r>
            <a:r>
              <a:rPr lang="en-US" sz="1800" b="0" i="1" strike="noStrike" spc="-1" dirty="0" err="1">
                <a:latin typeface="Calibri"/>
                <a:ea typeface="DejaVu Sans"/>
              </a:rPr>
              <a:t>diminuer</a:t>
            </a:r>
            <a:r>
              <a:rPr lang="en-US" sz="1800" b="0" i="1" strike="noStrike" spc="-1" dirty="0">
                <a:latin typeface="Calibri"/>
                <a:ea typeface="DejaVu Sans"/>
              </a:rPr>
              <a:t> la charge </a:t>
            </a:r>
            <a:endParaRPr lang="en-US" sz="1800" b="0" i="1" strike="noStrike" spc="-1" dirty="0" smtClean="0"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 dirty="0" smtClean="0">
                <a:latin typeface="Calibri"/>
                <a:ea typeface="DejaVu Sans"/>
              </a:rPr>
              <a:t>du </a:t>
            </a:r>
            <a:r>
              <a:rPr lang="en-US" sz="1800" b="0" i="1" strike="noStrike" spc="-1" dirty="0" err="1">
                <a:latin typeface="Calibri"/>
                <a:ea typeface="DejaVu Sans"/>
              </a:rPr>
              <a:t>nettoyage</a:t>
            </a:r>
            <a:r>
              <a:rPr lang="en-US" sz="1800" b="0" i="1" strike="noStrike" spc="-1" dirty="0">
                <a:latin typeface="Calibri"/>
                <a:ea typeface="DejaVu Sans"/>
              </a:rPr>
              <a:t> </a:t>
            </a:r>
            <a:r>
              <a:rPr lang="en-US" sz="1800" b="0" i="1" strike="noStrike" spc="-1" dirty="0" err="1" smtClean="0">
                <a:latin typeface="Calibri"/>
                <a:ea typeface="DejaVu Sans"/>
              </a:rPr>
              <a:t>dans</a:t>
            </a:r>
            <a:r>
              <a:rPr lang="en-US" sz="1800" b="0" i="1" strike="noStrike" spc="-1" dirty="0" smtClean="0">
                <a:latin typeface="Calibri"/>
                <a:ea typeface="DejaVu Sans"/>
              </a:rPr>
              <a:t> </a:t>
            </a:r>
            <a:r>
              <a:rPr lang="en-US" sz="1800" b="0" i="1" strike="noStrike" spc="-1" dirty="0">
                <a:latin typeface="Calibri"/>
                <a:ea typeface="DejaVu Sans"/>
              </a:rPr>
              <a:t>les </a:t>
            </a:r>
            <a:r>
              <a:rPr lang="en-US" sz="1800" b="0" i="1" strike="noStrike" spc="-1" dirty="0" err="1">
                <a:latin typeface="Calibri"/>
                <a:ea typeface="DejaVu Sans"/>
              </a:rPr>
              <a:t>hôtels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42" name="Image 2"/>
          <p:cNvPicPr/>
          <p:nvPr/>
        </p:nvPicPr>
        <p:blipFill>
          <a:blip r:embed="rId3"/>
          <a:stretch/>
        </p:blipFill>
        <p:spPr>
          <a:xfrm>
            <a:off x="6814552" y="447585"/>
            <a:ext cx="2929054" cy="4014502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367842" y="4172952"/>
            <a:ext cx="6516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latin typeface="Calibri"/>
                <a:ea typeface="DejaVu Sans"/>
              </a:rPr>
              <a:t>Qu’est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ce</a:t>
            </a:r>
            <a:r>
              <a:rPr lang="en-US" sz="2400" b="0" strike="noStrike" spc="-1" dirty="0">
                <a:latin typeface="Calibri"/>
                <a:ea typeface="DejaVu Sans"/>
              </a:rPr>
              <a:t> qui </a:t>
            </a:r>
            <a:r>
              <a:rPr lang="en-US" sz="2400" b="0" strike="noStrike" spc="-1" dirty="0" err="1">
                <a:latin typeface="Calibri"/>
                <a:ea typeface="DejaVu Sans"/>
              </a:rPr>
              <a:t>amène</a:t>
            </a:r>
            <a:r>
              <a:rPr lang="en-US" sz="2400" b="0" strike="noStrike" spc="-1" dirty="0">
                <a:latin typeface="Calibri"/>
                <a:ea typeface="DejaVu Sans"/>
              </a:rPr>
              <a:t> à </a:t>
            </a:r>
            <a:r>
              <a:rPr lang="en-US" sz="2400" b="0" strike="noStrike" spc="-1" dirty="0" err="1">
                <a:latin typeface="Calibri"/>
                <a:ea typeface="DejaVu Sans"/>
              </a:rPr>
              <a:t>réfléchir</a:t>
            </a:r>
            <a:r>
              <a:rPr lang="en-US" sz="2400" b="0" strike="noStrike" spc="-1" dirty="0">
                <a:latin typeface="Calibri"/>
                <a:ea typeface="DejaVu Sans"/>
              </a:rPr>
              <a:t> à </a:t>
            </a:r>
            <a:r>
              <a:rPr lang="en-US" sz="2400" b="0" strike="noStrike" spc="-1" dirty="0" err="1">
                <a:latin typeface="Calibri"/>
                <a:ea typeface="DejaVu Sans"/>
              </a:rPr>
              <a:t>ses</a:t>
            </a:r>
            <a:r>
              <a:rPr lang="en-US" sz="2400" b="0" strike="noStrike" spc="-1" dirty="0"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latin typeface="Calibri"/>
                <a:ea typeface="DejaVu Sans"/>
              </a:rPr>
              <a:t>pratiques</a:t>
            </a:r>
            <a:r>
              <a:rPr lang="en-US" sz="2400" b="0" strike="noStrike" spc="-1" dirty="0">
                <a:latin typeface="Calibri"/>
                <a:ea typeface="DejaVu Sans"/>
              </a:rPr>
              <a:t> ?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367842" y="4781578"/>
            <a:ext cx="5974312" cy="19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Ces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deux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messages nous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incitent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à “faire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comme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tout le monde”, on se sent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même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un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peu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coupable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si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on ne le fait :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c’est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la NORME SOCIALE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10393124" y="-4024"/>
            <a:ext cx="1160247" cy="1986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3"/>
          <p:cNvPicPr/>
          <p:nvPr/>
        </p:nvPicPr>
        <p:blipFill>
          <a:blip r:embed="rId2"/>
          <a:stretch/>
        </p:blipFill>
        <p:spPr>
          <a:xfrm>
            <a:off x="1788833" y="527820"/>
            <a:ext cx="5565331" cy="3982099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7692571" y="3699059"/>
            <a:ext cx="2273760" cy="20606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chemeClr val="accent3"/>
                </a:solidFill>
                <a:latin typeface="Calibri"/>
                <a:ea typeface="DejaVu Sans"/>
              </a:rPr>
              <a:t>Panier ?</a:t>
            </a:r>
            <a:endParaRPr lang="en-US" sz="3200" b="0" strike="noStrike" spc="-1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7692571" y="4509919"/>
            <a:ext cx="4134606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Par le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jeu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on incite de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façon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détournée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à ne pas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laisser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ses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déchets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n’importe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où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et on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contribue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ainsi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à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diminuer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la </a:t>
            </a:r>
            <a:r>
              <a:rPr lang="en-US" sz="2400" b="0" strike="noStrike" spc="-1" dirty="0" smtClean="0">
                <a:solidFill>
                  <a:srgbClr val="ED7D31"/>
                </a:solidFill>
                <a:latin typeface="Calibri"/>
                <a:ea typeface="DejaVu Sans"/>
              </a:rPr>
              <a:t>pollution.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4144" r="75757" b="32138"/>
          <a:stretch/>
        </p:blipFill>
        <p:spPr>
          <a:xfrm>
            <a:off x="10393124" y="-4024"/>
            <a:ext cx="1160247" cy="19864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 1"/>
          <p:cNvPicPr/>
          <p:nvPr/>
        </p:nvPicPr>
        <p:blipFill>
          <a:blip r:embed="rId2"/>
          <a:stretch/>
        </p:blipFill>
        <p:spPr>
          <a:xfrm>
            <a:off x="1375184" y="1752480"/>
            <a:ext cx="4271040" cy="2663280"/>
          </a:xfrm>
          <a:prstGeom prst="rect">
            <a:avLst/>
          </a:prstGeom>
          <a:ln>
            <a:noFill/>
          </a:ln>
        </p:spPr>
      </p:pic>
      <p:pic>
        <p:nvPicPr>
          <p:cNvPr id="150" name="Image 2"/>
          <p:cNvPicPr/>
          <p:nvPr/>
        </p:nvPicPr>
        <p:blipFill>
          <a:blip r:embed="rId3"/>
          <a:stretch/>
        </p:blipFill>
        <p:spPr>
          <a:xfrm>
            <a:off x="5885917" y="1752480"/>
            <a:ext cx="3580920" cy="266328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224360" y="777245"/>
            <a:ext cx="93765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 strike="noStrike" spc="-1" dirty="0">
                <a:solidFill>
                  <a:schemeClr val="accent3"/>
                </a:solidFill>
                <a:latin typeface="Arial"/>
                <a:ea typeface="DejaVu Sans"/>
              </a:rPr>
              <a:t>Nudge </a:t>
            </a:r>
            <a:r>
              <a:rPr lang="en-US" sz="4800" spc="-1" dirty="0" smtClean="0">
                <a:solidFill>
                  <a:schemeClr val="accent3"/>
                </a:solidFill>
                <a:latin typeface="Arial"/>
                <a:ea typeface="DejaVu Sans"/>
              </a:rPr>
              <a:t>or not</a:t>
            </a:r>
            <a:r>
              <a:rPr lang="en-US" sz="4800" b="0" strike="noStrike" spc="-1" dirty="0" smtClean="0">
                <a:solidFill>
                  <a:schemeClr val="accent3"/>
                </a:solidFill>
                <a:latin typeface="Arial"/>
                <a:ea typeface="DejaVu Sans"/>
              </a:rPr>
              <a:t> </a:t>
            </a:r>
            <a:r>
              <a:rPr lang="en-US" sz="4800" b="0" strike="noStrike" spc="-1" dirty="0">
                <a:solidFill>
                  <a:schemeClr val="accent3"/>
                </a:solidFill>
                <a:latin typeface="Arial"/>
                <a:ea typeface="DejaVu Sans"/>
              </a:rPr>
              <a:t>?</a:t>
            </a:r>
            <a:endParaRPr lang="en-US" sz="4800" b="0" strike="noStrike" spc="-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1112220" y="4725772"/>
            <a:ext cx="9600840" cy="22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Pas trop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envie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 se faire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croquer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alors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on se dépêche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d’entrer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INCONSCIEMMENT …</a:t>
            </a:r>
            <a:endParaRPr lang="en-US" sz="2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Le but :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fluidifier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le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trafic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de voyageurs</a:t>
            </a:r>
            <a:endParaRPr lang="en-US" sz="2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ED7D31"/>
              </a:buClr>
              <a:buFont typeface="Wingdings" charset="2"/>
              <a:buChar char=""/>
            </a:pP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Le levier :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ludique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, </a:t>
            </a:r>
            <a:r>
              <a:rPr lang="en-US" sz="2400" b="0" strike="noStrike" spc="-1" dirty="0" err="1">
                <a:solidFill>
                  <a:srgbClr val="ED7D31"/>
                </a:solidFill>
                <a:latin typeface="Calibri"/>
                <a:ea typeface="DejaVu Sans"/>
              </a:rPr>
              <a:t>affectif</a:t>
            </a:r>
            <a:r>
              <a:rPr lang="en-US" sz="2400" b="0" strike="noStrike" spc="-1" dirty="0">
                <a:solidFill>
                  <a:srgbClr val="ED7D31"/>
                </a:solidFill>
                <a:latin typeface="Calibri"/>
                <a:ea typeface="DejaVu Sans"/>
              </a:rPr>
              <a:t> 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 dirty="0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 rot="21030600">
            <a:off x="9931681" y="2766498"/>
            <a:ext cx="156276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0" strike="noStrike" spc="-1" dirty="0">
                <a:latin typeface="Calibri"/>
                <a:ea typeface="DejaVu Sans"/>
              </a:rPr>
              <a:t>OUI</a:t>
            </a: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60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32825" r="40395" b="28584"/>
          <a:stretch/>
        </p:blipFill>
        <p:spPr>
          <a:xfrm>
            <a:off x="10234088" y="730"/>
            <a:ext cx="1159626" cy="187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nalisé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FFC000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2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FFC000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Personnalisé 2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FFC000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515</Words>
  <Application>Microsoft Office PowerPoint</Application>
  <PresentationFormat>Grand écran</PresentationFormat>
  <Paragraphs>65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DejaVu Sans</vt:lpstr>
      <vt:lpstr>Wingdings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Bruno ADAM</dc:creator>
  <dc:description/>
  <cp:lastModifiedBy>Mariam MEHDI</cp:lastModifiedBy>
  <cp:revision>64</cp:revision>
  <dcterms:created xsi:type="dcterms:W3CDTF">2020-06-06T06:59:56Z</dcterms:created>
  <dcterms:modified xsi:type="dcterms:W3CDTF">2020-06-19T06:47:56Z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Personnalisé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